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7" r:id="rId7"/>
    <p:sldId id="278" r:id="rId8"/>
    <p:sldId id="279" r:id="rId9"/>
    <p:sldId id="280" r:id="rId10"/>
    <p:sldId id="281" r:id="rId11"/>
    <p:sldId id="275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031E8A-CF84-4732-8D35-3D2895D0A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9B421-B688-4474-833E-B8E5A11D8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D27C19-06B5-419F-81F8-C65AD6ABC53F}" type="datetime1">
              <a:rPr lang="en-GB" smtClean="0"/>
              <a:t>06/10/2023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9811-8024-41AF-B0E3-ADEAB28E2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8F8F7-8FD9-4330-81DB-53C432430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D4C8993-06F1-4105-B80F-22BBB2D59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50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4C49FD-3D83-4EF1-8482-30F545CCA03B}" type="datetime1">
              <a:rPr lang="en-GB" noProof="0" smtClean="0"/>
              <a:t>06/10/2023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D1BA25-45AC-0C48-96BD-5DDCEEC5AF5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81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 rtlCol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rtlCol="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 rtlCol="0"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rtlCol="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rtlCol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>
            <a:lvl1pPr algn="r"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rtlCol="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rtlCol="0"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rtlCol="0"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rtlCol="0"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ece.org/forests/data-forest-products-production-and-trade#accordion_0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56390" y="-135033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1802296"/>
            <a:ext cx="6580584" cy="248408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IRONHACK </a:t>
            </a:r>
            <a:br>
              <a:rPr lang="de-DE" dirty="0"/>
            </a:br>
            <a:r>
              <a:rPr lang="de-DE" dirty="0"/>
              <a:t>D</a:t>
            </a:r>
            <a:r>
              <a:rPr lang="en-GB" dirty="0"/>
              <a:t>ATA ANALYTICS </a:t>
            </a:r>
            <a:br>
              <a:rPr lang="en-GB" dirty="0"/>
            </a:br>
            <a:r>
              <a:rPr lang="en-GB" dirty="0"/>
              <a:t>MID BOOTCAMP PROJECT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408" y="5261113"/>
            <a:ext cx="4484579" cy="901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CHIDUBEM EZENWAFOR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350E-0C58-2F85-6A0E-93189D8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6"/>
            <a:ext cx="10646275" cy="673334"/>
          </a:xfrm>
        </p:spPr>
        <p:txBody>
          <a:bodyPr>
            <a:normAutofit fontScale="90000"/>
          </a:bodyPr>
          <a:lstStyle/>
          <a:p>
            <a:r>
              <a:rPr lang="de-DE" dirty="0"/>
              <a:t>Harvest to Export Ratio</a:t>
            </a:r>
            <a:br>
              <a:rPr lang="de-DE" dirty="0"/>
            </a:br>
            <a:r>
              <a:rPr lang="de-DE" sz="2000" dirty="0"/>
              <a:t>*Useful to explain raw material use by local industry</a:t>
            </a:r>
            <a:endParaRPr lang="en-GB" sz="2000" dirty="0"/>
          </a:p>
        </p:txBody>
      </p:sp>
      <p:pic>
        <p:nvPicPr>
          <p:cNvPr id="8" name="Content Placeholder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4B283B3-4783-223C-7285-F506B567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70" y="1884363"/>
            <a:ext cx="9977038" cy="4351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C78CD-BAA0-D4F1-182B-03E21A4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F86F1-6AA7-6EAF-A91F-F15BFA53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A9EE-C368-452D-D87B-E5E196BE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031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0D99-0116-834E-11B7-2165401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682955"/>
          </a:xfrm>
        </p:spPr>
        <p:txBody>
          <a:bodyPr>
            <a:normAutofit/>
          </a:bodyPr>
          <a:lstStyle/>
          <a:p>
            <a:r>
              <a:rPr lang="de-DE" sz="2400" dirty="0"/>
              <a:t>Engineering board Production in Europe</a:t>
            </a:r>
            <a:endParaRPr lang="en-GB" sz="24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D7C6B77D-5FA3-DB34-36FD-B9F1C3FC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3" y="1140031"/>
            <a:ext cx="10646274" cy="50956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1DA3-7281-6355-1234-FD9ABC04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B099-F520-FDF2-9334-32A2BDEB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1E7A-36F1-BCED-F3E2-E2AE1EF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55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ACC36D88-C570-5961-DCB3-078D91F05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8895" y="2525011"/>
            <a:ext cx="5272645" cy="13821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2E2E8-C12F-D777-2A62-E8E221A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92" y="1971304"/>
            <a:ext cx="6843028" cy="2553549"/>
          </a:xfrm>
        </p:spPr>
        <p:txBody>
          <a:bodyPr anchor="ctr">
            <a:normAutofit/>
          </a:bodyPr>
          <a:lstStyle/>
          <a:p>
            <a:r>
              <a:rPr lang="de-DE"/>
              <a:t>THANKS FOR YOUR ATTENTION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71AC-5382-3111-EDA0-561BE79DA4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B8220-94C8-1A3F-7167-855E3463F7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5A0B-20F2-D7EB-BFE1-0C1FB5B05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A5F3E-BD8B-83BE-5D50-9343B087ED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gestapelte protokolle - wood log stock-fotos und bilder">
            <a:extLst>
              <a:ext uri="{FF2B5EF4-FFF2-40B4-BE49-F238E27FC236}">
                <a16:creationId xmlns:a16="http://schemas.microsoft.com/office/drawing/2014/main" id="{DCCBF740-672B-3D36-1A67-973AA868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" y="36331"/>
            <a:ext cx="11956647" cy="68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C9E28-5F26-FA1D-4AFA-F952C06A2CDC}"/>
              </a:ext>
            </a:extLst>
          </p:cNvPr>
          <p:cNvSpPr txBox="1"/>
          <p:nvPr/>
        </p:nvSpPr>
        <p:spPr>
          <a:xfrm>
            <a:off x="3372592" y="3751561"/>
            <a:ext cx="4734046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THE END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856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 descr="close up of saw blade on wood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556"/>
            <a:ext cx="5079113" cy="135660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WOOD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24493"/>
            <a:ext cx="4754526" cy="375329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Data was obtained from </a:t>
            </a:r>
            <a:r>
              <a:rPr lang="en-GB" dirty="0">
                <a:hlinkClick r:id="rId5"/>
              </a:rPr>
              <a:t>https://unece.org/forests/data-forest-products-production-and-trade#accordion_0</a:t>
            </a:r>
            <a:endParaRPr lang="en-GB" dirty="0"/>
          </a:p>
          <a:p>
            <a:pPr rtl="0"/>
            <a:r>
              <a:rPr lang="en-GB" dirty="0"/>
              <a:t>Contains trade and harvest data from 1964-2021</a:t>
            </a:r>
          </a:p>
          <a:p>
            <a:pPr rtl="0"/>
            <a:r>
              <a:rPr lang="en-GB" dirty="0"/>
              <a:t>Primary goals</a:t>
            </a:r>
          </a:p>
          <a:p>
            <a:pPr rtl="0"/>
            <a:r>
              <a:rPr lang="en-GB" dirty="0"/>
              <a:t>-observe raw material export</a:t>
            </a:r>
          </a:p>
          <a:p>
            <a:pPr rtl="0"/>
            <a:r>
              <a:rPr lang="en-GB" dirty="0"/>
              <a:t>#observe competitions between selected raw materials and </a:t>
            </a:r>
            <a:r>
              <a:rPr lang="en-GB" dirty="0" err="1"/>
              <a:t>woodfuel</a:t>
            </a:r>
            <a:endParaRPr lang="en-GB" dirty="0"/>
          </a:p>
          <a:p>
            <a:pPr rtl="0"/>
            <a:r>
              <a:rPr lang="en-GB" dirty="0"/>
              <a:t>-analyse Balance of trade</a:t>
            </a:r>
          </a:p>
          <a:p>
            <a:pPr rtl="0"/>
            <a:r>
              <a:rPr lang="en-GB" dirty="0"/>
              <a:t>- analyse value for unit products exported</a:t>
            </a:r>
          </a:p>
          <a:p>
            <a:pPr rtl="0"/>
            <a:r>
              <a:rPr lang="en-GB" dirty="0"/>
              <a:t>- analyse harvest to export ratio to determine how much local industry consumption and with more data explore wastage</a:t>
            </a:r>
          </a:p>
          <a:p>
            <a:pPr rtl="0"/>
            <a:r>
              <a:rPr lang="en-GB" dirty="0"/>
              <a:t>-observe engineering board production </a:t>
            </a:r>
          </a:p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18F9-AB58-4282-BBEE-677032C7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</p:spPr>
        <p:txBody>
          <a:bodyPr rtlCol="0"/>
          <a:lstStyle/>
          <a:p>
            <a:pPr rtl="0"/>
            <a:r>
              <a:rPr lang="de-DE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987C798D-4FE2-7A94-0850-A2B04B3810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09" r="6309"/>
          <a:stretch>
            <a:fillRect/>
          </a:stretch>
        </p:blipFill>
        <p:spPr>
          <a:xfrm>
            <a:off x="5326912" y="167359"/>
            <a:ext cx="6273209" cy="66906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6F869C-AC30-DBCE-7C90-05F057EC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BIGGEST EXPORTERS OF SELECTED RAW MATERIALS</a:t>
            </a:r>
            <a:br>
              <a:rPr lang="de-DE" sz="2400" dirty="0"/>
            </a:br>
            <a:r>
              <a:rPr lang="de-DE" sz="2400" dirty="0"/>
              <a:t>AND WOODFUEL</a:t>
            </a:r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C4FB9-757E-BC4F-6872-4F5FB974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090050" cy="3858508"/>
          </a:xfrm>
        </p:spPr>
        <p:txBody>
          <a:bodyPr/>
          <a:lstStyle/>
          <a:p>
            <a:r>
              <a:rPr lang="de-DE" dirty="0"/>
              <a:t>SELECTED RAW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Roundwood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Sawnwood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Pulpwood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3AFB-EADB-9796-0330-79864D8D5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701CA-A98C-ABB9-7AD7-B74B7F5843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75AC-1821-E4AE-E7AC-AD150F1D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7697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map of the world&#10;&#10;Description automatically generated">
            <a:extLst>
              <a:ext uri="{FF2B5EF4-FFF2-40B4-BE49-F238E27FC236}">
                <a16:creationId xmlns:a16="http://schemas.microsoft.com/office/drawing/2014/main" id="{C599C25E-D155-F087-589E-E764ADA1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859600"/>
            <a:ext cx="11950700" cy="5138801"/>
          </a:xfr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E63BD168-BFD0-F534-7E34-3BC1D7F0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B527-FEAD-58E1-9B00-6CF5741A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31F032F-FB97-BDF9-AEC0-E391B396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40D02-BB09-3CC2-DB68-DFA2F211A3E9}"/>
              </a:ext>
            </a:extLst>
          </p:cNvPr>
          <p:cNvSpPr txBox="1"/>
          <p:nvPr/>
        </p:nvSpPr>
        <p:spPr>
          <a:xfrm>
            <a:off x="243068" y="358815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ROUNDWOOD EXPORT 2013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4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03E-713F-533E-C4F9-9389A3AD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1" y="611456"/>
            <a:ext cx="10117589" cy="576076"/>
          </a:xfrm>
        </p:spPr>
        <p:txBody>
          <a:bodyPr>
            <a:normAutofit/>
          </a:bodyPr>
          <a:lstStyle/>
          <a:p>
            <a:r>
              <a:rPr lang="de-DE" sz="2800" dirty="0"/>
              <a:t>Pulpwood Export 2013</a:t>
            </a:r>
            <a:endParaRPr lang="en-GB" sz="2800" dirty="0"/>
          </a:p>
        </p:txBody>
      </p:sp>
      <p:pic>
        <p:nvPicPr>
          <p:cNvPr id="8" name="Content Placeholder 7" descr="A map of europe with blue and white colors&#10;&#10;Description automatically generated">
            <a:extLst>
              <a:ext uri="{FF2B5EF4-FFF2-40B4-BE49-F238E27FC236}">
                <a16:creationId xmlns:a16="http://schemas.microsoft.com/office/drawing/2014/main" id="{44377B77-AA6F-5D56-C2A7-BE1D4861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01" y="1686297"/>
            <a:ext cx="11130879" cy="45494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0A43-C914-9ACF-70B8-4D786494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2D90-52FE-34B0-3795-69FE16DA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5B5F-561D-081E-E2F3-A3A83238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97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DE52-6E2B-F39B-CC1D-26249C5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1456"/>
            <a:ext cx="10591800" cy="599828"/>
          </a:xfrm>
        </p:spPr>
        <p:txBody>
          <a:bodyPr>
            <a:normAutofit/>
          </a:bodyPr>
          <a:lstStyle/>
          <a:p>
            <a:r>
              <a:rPr lang="de-DE" sz="2800" dirty="0"/>
              <a:t>SAWNWOOD EXPORT 2013</a:t>
            </a:r>
            <a:endParaRPr lang="en-GB" sz="28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37708171-BA27-FCF7-54C5-DACBF8AE4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76827"/>
            <a:ext cx="11376025" cy="48933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79FA-CF78-C6B6-2A7B-4AD99E9C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3813-BA28-0301-E8F6-2BD8D709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6551-9DCA-BA6F-4F2F-22982A6B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241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50A4-410A-8268-CDA3-91678BCF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1178062" cy="671079"/>
          </a:xfrm>
        </p:spPr>
        <p:txBody>
          <a:bodyPr>
            <a:normAutofit/>
          </a:bodyPr>
          <a:lstStyle/>
          <a:p>
            <a:r>
              <a:rPr lang="de-DE" sz="2400" dirty="0"/>
              <a:t>WOODFUEL EXPORT 2013</a:t>
            </a:r>
            <a:endParaRPr lang="en-GB" sz="2400" dirty="0"/>
          </a:p>
        </p:txBody>
      </p:sp>
      <p:pic>
        <p:nvPicPr>
          <p:cNvPr id="8" name="Content Placeholder 7" descr="A map of europe with blue and grey colors&#10;&#10;Description automatically generated">
            <a:extLst>
              <a:ext uri="{FF2B5EF4-FFF2-40B4-BE49-F238E27FC236}">
                <a16:creationId xmlns:a16="http://schemas.microsoft.com/office/drawing/2014/main" id="{657260EE-B997-E9F7-B8B1-4DCE284A9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1310155"/>
            <a:ext cx="11387137" cy="4898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1B0B-6D4A-B625-B384-5BB9001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8683-FB72-96D7-E609-C6B85C9B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5A3D-84E9-31D9-3141-8A79692B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52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203B76DE-9E4C-E7ED-EE7E-6204460B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6C994-79E8-9FD9-2809-625F84F9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44B1CEA-53E7-AD14-30BC-391B6541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5DE8886-AFF7-90F1-EC58-BF80BBC1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8153400" cy="619127"/>
          </a:xfrm>
        </p:spPr>
        <p:txBody>
          <a:bodyPr>
            <a:normAutofit/>
          </a:bodyPr>
          <a:lstStyle/>
          <a:p>
            <a:r>
              <a:rPr lang="de-DE" dirty="0"/>
              <a:t>COMPARING VOLUME AND VALUE OF PRODUCTS 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1CA9BD-0A4F-5BF7-FFD4-29F12915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693157"/>
            <a:ext cx="11015331" cy="62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49A4-5B00-C79C-E59D-B3E8DECC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611456"/>
            <a:ext cx="10559766" cy="540450"/>
          </a:xfrm>
        </p:spPr>
        <p:txBody>
          <a:bodyPr>
            <a:normAutofit/>
          </a:bodyPr>
          <a:lstStyle/>
          <a:p>
            <a:r>
              <a:rPr lang="de-DE" sz="3200" dirty="0"/>
              <a:t>Price Trend of German exports from 2007-2021</a:t>
            </a:r>
            <a:endParaRPr lang="en-GB" sz="3200" dirty="0"/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2CC2A2-EEAF-7B14-1910-7295A948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30" y="1151907"/>
            <a:ext cx="10890650" cy="50837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5E94-4BD3-8D4D-1CB2-3FE71240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10D1-3EE4-04F5-E75C-45D04FA7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B262F-1BBF-F8E3-7C3C-38214845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599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35_TF00564740_Win32" id="{39FC7250-3D3E-4CA9-9640-9224210B9F9A}" vid="{EE7D2F30-6FF0-4259-8B2D-B31A83B69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309</TotalTime>
  <Words>203</Words>
  <Application>Microsoft Office PowerPoint</Application>
  <PresentationFormat>Widescreen</PresentationFormat>
  <Paragraphs>63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Bodoni MT</vt:lpstr>
      <vt:lpstr>Calibri</vt:lpstr>
      <vt:lpstr>Office Theme</vt:lpstr>
      <vt:lpstr>IRONHACK  DATA ANALYTICS  MID BOOTCAMP PROJECT </vt:lpstr>
      <vt:lpstr>WOOD PRODUCTS</vt:lpstr>
      <vt:lpstr>BIGGEST EXPORTERS OF SELECTED RAW MATERIALS AND WOODFUEL</vt:lpstr>
      <vt:lpstr>PowerPoint Presentation</vt:lpstr>
      <vt:lpstr>Pulpwood Export 2013</vt:lpstr>
      <vt:lpstr>SAWNWOOD EXPORT 2013</vt:lpstr>
      <vt:lpstr>WOODFUEL EXPORT 2013</vt:lpstr>
      <vt:lpstr>PowerPoint Presentation</vt:lpstr>
      <vt:lpstr>Price Trend of German exports from 2007-2021</vt:lpstr>
      <vt:lpstr>Harvest to Export Ratio *Useful to explain raw material use by local industry</vt:lpstr>
      <vt:lpstr>Engineering board Production in Europe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 DATA ANALYTICS  MID BOOTCAMP PROJECT </dc:title>
  <dc:creator>chidubem ezenwafor</dc:creator>
  <cp:lastModifiedBy>chidubem ezenwafor</cp:lastModifiedBy>
  <cp:revision>5</cp:revision>
  <dcterms:created xsi:type="dcterms:W3CDTF">2023-10-05T16:42:47Z</dcterms:created>
  <dcterms:modified xsi:type="dcterms:W3CDTF">2023-10-06T07:04:22Z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